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324" r:id="rId3"/>
    <p:sldId id="323" r:id="rId4"/>
    <p:sldId id="304" r:id="rId5"/>
    <p:sldId id="315" r:id="rId6"/>
    <p:sldId id="305" r:id="rId7"/>
    <p:sldId id="269" r:id="rId8"/>
    <p:sldId id="326" r:id="rId9"/>
    <p:sldId id="325" r:id="rId10"/>
    <p:sldId id="327" r:id="rId11"/>
    <p:sldId id="328" r:id="rId12"/>
    <p:sldId id="329" r:id="rId13"/>
    <p:sldId id="319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льтюкова Елена Петровна" initials="БЕП" lastIdx="0" clrIdx="0">
    <p:extLst>
      <p:ext uri="{19B8F6BF-5375-455C-9EA6-DF929625EA0E}">
        <p15:presenceInfo xmlns="" xmlns:p15="http://schemas.microsoft.com/office/powerpoint/2012/main" userId="S-1-5-21-2846953654-1244133658-252478946-12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D11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3F225-101D-4099-BC21-57D5C1EEE97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4DDA3-2F1A-4663-BB06-9A289DB80C6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поиск и принципы отбора потенциальных партнеров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6281E5-B399-4F01-AEFA-F35AA98DC0D2}" type="parTrans" cxnId="{20C8990B-6066-471D-A8A5-FFFCE77FE32D}">
      <dgm:prSet/>
      <dgm:spPr/>
      <dgm:t>
        <a:bodyPr/>
        <a:lstStyle/>
        <a:p>
          <a:endParaRPr lang="ru-RU"/>
        </a:p>
      </dgm:t>
    </dgm:pt>
    <dgm:pt modelId="{545B9CA1-191A-4A59-9AA7-BA55A5FCB953}" type="sibTrans" cxnId="{20C8990B-6066-471D-A8A5-FFFCE77FE32D}">
      <dgm:prSet/>
      <dgm:spPr/>
      <dgm:t>
        <a:bodyPr/>
        <a:lstStyle/>
        <a:p>
          <a:endParaRPr lang="ru-RU"/>
        </a:p>
      </dgm:t>
    </dgm:pt>
    <dgm:pt modelId="{31429FC2-64AF-4EA4-A174-353ECE19711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направлений совместной деятельности и совместное планирование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426472-4BB8-4592-9750-71C35AB0458A}" type="parTrans" cxnId="{F47D3617-74C9-475C-9480-2FE32922DABE}">
      <dgm:prSet/>
      <dgm:spPr/>
      <dgm:t>
        <a:bodyPr/>
        <a:lstStyle/>
        <a:p>
          <a:endParaRPr lang="ru-RU"/>
        </a:p>
      </dgm:t>
    </dgm:pt>
    <dgm:pt modelId="{DD678683-BB56-4CD4-8792-EE07D6E88B80}" type="sibTrans" cxnId="{F47D3617-74C9-475C-9480-2FE32922DABE}">
      <dgm:prSet/>
      <dgm:spPr/>
      <dgm:t>
        <a:bodyPr/>
        <a:lstStyle/>
        <a:p>
          <a:endParaRPr lang="ru-RU"/>
        </a:p>
      </dgm:t>
    </dgm:pt>
    <dgm:pt modelId="{381EF2D5-9C5A-4D3F-B432-777B1031703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организационное обеспечение совместной деятельности</a:t>
          </a:r>
          <a:endParaRPr lang="ru-RU" sz="2000" dirty="0">
            <a:solidFill>
              <a:schemeClr val="bg1"/>
            </a:solidFill>
          </a:endParaRPr>
        </a:p>
      </dgm:t>
    </dgm:pt>
    <dgm:pt modelId="{8AAAF192-6DCF-4066-AF04-DED0BCE34543}" type="parTrans" cxnId="{0A6527FA-1C46-4A1C-B455-E452D41359BB}">
      <dgm:prSet/>
      <dgm:spPr/>
      <dgm:t>
        <a:bodyPr/>
        <a:lstStyle/>
        <a:p>
          <a:endParaRPr lang="ru-RU"/>
        </a:p>
      </dgm:t>
    </dgm:pt>
    <dgm:pt modelId="{0366BC85-57D9-41E1-8372-4B9547F5916C}" type="sibTrans" cxnId="{0A6527FA-1C46-4A1C-B455-E452D41359BB}">
      <dgm:prSet/>
      <dgm:spPr/>
      <dgm:t>
        <a:bodyPr/>
        <a:lstStyle/>
        <a:p>
          <a:endParaRPr lang="ru-RU"/>
        </a:p>
      </dgm:t>
    </dgm:pt>
    <dgm:pt modelId="{89CD31B6-9056-4F10-8FFF-04EA59EA9688}" type="pres">
      <dgm:prSet presAssocID="{B743F225-101D-4099-BC21-57D5C1EEE97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9B0377-EC50-4ED4-9FB1-5BF6B5AFAC34}" type="pres">
      <dgm:prSet presAssocID="{1784DDA3-2F1A-4663-BB06-9A289DB80C67}" presName="composite" presStyleCnt="0"/>
      <dgm:spPr/>
    </dgm:pt>
    <dgm:pt modelId="{D79D6827-E5C1-43B3-85E5-04746D8103D0}" type="pres">
      <dgm:prSet presAssocID="{1784DDA3-2F1A-4663-BB06-9A289DB80C67}" presName="bentUpArrow1" presStyleLbl="alignImgPlace1" presStyleIdx="0" presStyleCnt="2" custLinFactX="-7891" custLinFactNeighborX="-100000" custLinFactNeighborY="37117"/>
      <dgm:spPr/>
    </dgm:pt>
    <dgm:pt modelId="{E649F926-0836-4DD7-9EB3-64BF40F7219D}" type="pres">
      <dgm:prSet presAssocID="{1784DDA3-2F1A-4663-BB06-9A289DB80C67}" presName="ParentText" presStyleLbl="node1" presStyleIdx="0" presStyleCnt="3" custScaleX="400508" custScaleY="170863" custLinFactNeighborX="-180" custLinFactNeighborY="-749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63A0-0B2D-4FE6-A10C-AC5E95EA6673}" type="pres">
      <dgm:prSet presAssocID="{1784DDA3-2F1A-4663-BB06-9A289DB80C6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F8F26-5A8E-4F0C-9B4F-0ECBF7BF4253}" type="pres">
      <dgm:prSet presAssocID="{545B9CA1-191A-4A59-9AA7-BA55A5FCB953}" presName="sibTrans" presStyleCnt="0"/>
      <dgm:spPr/>
    </dgm:pt>
    <dgm:pt modelId="{0A64F25C-29F7-4609-951A-019375AF6F91}" type="pres">
      <dgm:prSet presAssocID="{31429FC2-64AF-4EA4-A174-353ECE19711E}" presName="composite" presStyleCnt="0"/>
      <dgm:spPr/>
    </dgm:pt>
    <dgm:pt modelId="{E0B292F1-71D8-4A5C-BFB1-B8432231201B}" type="pres">
      <dgm:prSet presAssocID="{31429FC2-64AF-4EA4-A174-353ECE19711E}" presName="bentUpArrow1" presStyleLbl="alignImgPlace1" presStyleIdx="1" presStyleCnt="2" custLinFactX="-68417" custLinFactNeighborX="-100000" custLinFactNeighborY="66657"/>
      <dgm:spPr/>
    </dgm:pt>
    <dgm:pt modelId="{6742BB6A-D45C-4870-B777-5DBEF67318D9}" type="pres">
      <dgm:prSet presAssocID="{31429FC2-64AF-4EA4-A174-353ECE19711E}" presName="ParentText" presStyleLbl="node1" presStyleIdx="1" presStyleCnt="3" custScaleX="568008" custScaleY="175993" custLinFactNeighborX="-22758" custLinFactNeighborY="-16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BBA06-CDF2-4A7A-B8D7-2B8A5A39450C}" type="pres">
      <dgm:prSet presAssocID="{31429FC2-64AF-4EA4-A174-353ECE19711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7DD23-1505-42CA-A171-9AFD3C8AA0C7}" type="pres">
      <dgm:prSet presAssocID="{DD678683-BB56-4CD4-8792-EE07D6E88B80}" presName="sibTrans" presStyleCnt="0"/>
      <dgm:spPr/>
    </dgm:pt>
    <dgm:pt modelId="{588001D0-1578-45DE-A54B-A807D75D403F}" type="pres">
      <dgm:prSet presAssocID="{381EF2D5-9C5A-4D3F-B432-777B1031703A}" presName="composite" presStyleCnt="0"/>
      <dgm:spPr/>
    </dgm:pt>
    <dgm:pt modelId="{5255EC7E-9DE4-4434-B987-AF37B07F6E19}" type="pres">
      <dgm:prSet presAssocID="{381EF2D5-9C5A-4D3F-B432-777B1031703A}" presName="ParentText" presStyleLbl="node1" presStyleIdx="2" presStyleCnt="3" custScaleX="368659" custScaleY="168473" custLinFactY="32930" custLinFactNeighborX="1670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527FA-1C46-4A1C-B455-E452D41359BB}" srcId="{B743F225-101D-4099-BC21-57D5C1EEE974}" destId="{381EF2D5-9C5A-4D3F-B432-777B1031703A}" srcOrd="2" destOrd="0" parTransId="{8AAAF192-6DCF-4066-AF04-DED0BCE34543}" sibTransId="{0366BC85-57D9-41E1-8372-4B9547F5916C}"/>
    <dgm:cxn modelId="{20C8990B-6066-471D-A8A5-FFFCE77FE32D}" srcId="{B743F225-101D-4099-BC21-57D5C1EEE974}" destId="{1784DDA3-2F1A-4663-BB06-9A289DB80C67}" srcOrd="0" destOrd="0" parTransId="{7F6281E5-B399-4F01-AEFA-F35AA98DC0D2}" sibTransId="{545B9CA1-191A-4A59-9AA7-BA55A5FCB953}"/>
    <dgm:cxn modelId="{F47D3617-74C9-475C-9480-2FE32922DABE}" srcId="{B743F225-101D-4099-BC21-57D5C1EEE974}" destId="{31429FC2-64AF-4EA4-A174-353ECE19711E}" srcOrd="1" destOrd="0" parTransId="{C9426472-4BB8-4592-9750-71C35AB0458A}" sibTransId="{DD678683-BB56-4CD4-8792-EE07D6E88B80}"/>
    <dgm:cxn modelId="{7AF3CE33-611E-447D-AD26-EB3A1105F7E6}" type="presOf" srcId="{B743F225-101D-4099-BC21-57D5C1EEE974}" destId="{89CD31B6-9056-4F10-8FFF-04EA59EA9688}" srcOrd="0" destOrd="0" presId="urn:microsoft.com/office/officeart/2005/8/layout/StepDownProcess"/>
    <dgm:cxn modelId="{52645D18-4FEA-4DE7-8389-F573B5C07A16}" type="presOf" srcId="{31429FC2-64AF-4EA4-A174-353ECE19711E}" destId="{6742BB6A-D45C-4870-B777-5DBEF67318D9}" srcOrd="0" destOrd="0" presId="urn:microsoft.com/office/officeart/2005/8/layout/StepDownProcess"/>
    <dgm:cxn modelId="{6C17A116-25E5-46DA-B0BF-0C3BA15C605F}" type="presOf" srcId="{1784DDA3-2F1A-4663-BB06-9A289DB80C67}" destId="{E649F926-0836-4DD7-9EB3-64BF40F7219D}" srcOrd="0" destOrd="0" presId="urn:microsoft.com/office/officeart/2005/8/layout/StepDownProcess"/>
    <dgm:cxn modelId="{922BC97E-BCD2-4C49-817E-CFB235E51202}" type="presOf" srcId="{381EF2D5-9C5A-4D3F-B432-777B1031703A}" destId="{5255EC7E-9DE4-4434-B987-AF37B07F6E19}" srcOrd="0" destOrd="0" presId="urn:microsoft.com/office/officeart/2005/8/layout/StepDownProcess"/>
    <dgm:cxn modelId="{2BA4EDEA-0A50-4B48-8AB1-E350DF3A53EC}" type="presParOf" srcId="{89CD31B6-9056-4F10-8FFF-04EA59EA9688}" destId="{BB9B0377-EC50-4ED4-9FB1-5BF6B5AFAC34}" srcOrd="0" destOrd="0" presId="urn:microsoft.com/office/officeart/2005/8/layout/StepDownProcess"/>
    <dgm:cxn modelId="{9D943147-16B2-4F4F-9B1E-F5B96DA07A29}" type="presParOf" srcId="{BB9B0377-EC50-4ED4-9FB1-5BF6B5AFAC34}" destId="{D79D6827-E5C1-43B3-85E5-04746D8103D0}" srcOrd="0" destOrd="0" presId="urn:microsoft.com/office/officeart/2005/8/layout/StepDownProcess"/>
    <dgm:cxn modelId="{0F45D2A9-DE55-4BC5-AEC3-FA7BECB38FF0}" type="presParOf" srcId="{BB9B0377-EC50-4ED4-9FB1-5BF6B5AFAC34}" destId="{E649F926-0836-4DD7-9EB3-64BF40F7219D}" srcOrd="1" destOrd="0" presId="urn:microsoft.com/office/officeart/2005/8/layout/StepDownProcess"/>
    <dgm:cxn modelId="{E7A18A0C-02A3-43AF-AAC6-69916042CDC6}" type="presParOf" srcId="{BB9B0377-EC50-4ED4-9FB1-5BF6B5AFAC34}" destId="{3F5C63A0-0B2D-4FE6-A10C-AC5E95EA6673}" srcOrd="2" destOrd="0" presId="urn:microsoft.com/office/officeart/2005/8/layout/StepDownProcess"/>
    <dgm:cxn modelId="{F381B93A-6E06-485F-B63F-CE141E1E54DA}" type="presParOf" srcId="{89CD31B6-9056-4F10-8FFF-04EA59EA9688}" destId="{76AF8F26-5A8E-4F0C-9B4F-0ECBF7BF4253}" srcOrd="1" destOrd="0" presId="urn:microsoft.com/office/officeart/2005/8/layout/StepDownProcess"/>
    <dgm:cxn modelId="{28D9F7BB-2290-4867-ABF6-A7D2D09CF943}" type="presParOf" srcId="{89CD31B6-9056-4F10-8FFF-04EA59EA9688}" destId="{0A64F25C-29F7-4609-951A-019375AF6F91}" srcOrd="2" destOrd="0" presId="urn:microsoft.com/office/officeart/2005/8/layout/StepDownProcess"/>
    <dgm:cxn modelId="{4E0045C2-064B-4309-8753-AF0B7A947B4A}" type="presParOf" srcId="{0A64F25C-29F7-4609-951A-019375AF6F91}" destId="{E0B292F1-71D8-4A5C-BFB1-B8432231201B}" srcOrd="0" destOrd="0" presId="urn:microsoft.com/office/officeart/2005/8/layout/StepDownProcess"/>
    <dgm:cxn modelId="{8FD24118-E3F1-49E0-8CFA-D8CAE7796342}" type="presParOf" srcId="{0A64F25C-29F7-4609-951A-019375AF6F91}" destId="{6742BB6A-D45C-4870-B777-5DBEF67318D9}" srcOrd="1" destOrd="0" presId="urn:microsoft.com/office/officeart/2005/8/layout/StepDownProcess"/>
    <dgm:cxn modelId="{495D36D5-FB68-4D78-868F-57AC5A0D1D8B}" type="presParOf" srcId="{0A64F25C-29F7-4609-951A-019375AF6F91}" destId="{0FFBBA06-CDF2-4A7A-B8D7-2B8A5A39450C}" srcOrd="2" destOrd="0" presId="urn:microsoft.com/office/officeart/2005/8/layout/StepDownProcess"/>
    <dgm:cxn modelId="{97DB4B7C-A6E4-4C7A-B23F-4B6983E060AB}" type="presParOf" srcId="{89CD31B6-9056-4F10-8FFF-04EA59EA9688}" destId="{6C77DD23-1505-42CA-A171-9AFD3C8AA0C7}" srcOrd="3" destOrd="0" presId="urn:microsoft.com/office/officeart/2005/8/layout/StepDownProcess"/>
    <dgm:cxn modelId="{E6712C69-EAB6-4F41-AC91-5C043799498E}" type="presParOf" srcId="{89CD31B6-9056-4F10-8FFF-04EA59EA9688}" destId="{588001D0-1578-45DE-A54B-A807D75D403F}" srcOrd="4" destOrd="0" presId="urn:microsoft.com/office/officeart/2005/8/layout/StepDownProcess"/>
    <dgm:cxn modelId="{0F7E12ED-B300-4715-A722-E05F4ACBE8E4}" type="presParOf" srcId="{588001D0-1578-45DE-A54B-A807D75D403F}" destId="{5255EC7E-9DE4-4434-B987-AF37B07F6E1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D6827-E5C1-43B3-85E5-04746D8103D0}">
      <dsp:nvSpPr>
        <dsp:cNvPr id="0" name=""/>
        <dsp:cNvSpPr/>
      </dsp:nvSpPr>
      <dsp:spPr>
        <a:xfrm rot="5400000">
          <a:off x="1008868" y="1511200"/>
          <a:ext cx="641330" cy="7301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9F926-0836-4DD7-9EB3-64BF40F7219D}">
      <dsp:nvSpPr>
        <dsp:cNvPr id="0" name=""/>
        <dsp:cNvSpPr/>
      </dsp:nvSpPr>
      <dsp:spPr>
        <a:xfrm>
          <a:off x="2581" y="0"/>
          <a:ext cx="4323974" cy="12912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поиск и принципы отбора потенциальных партнеров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81" y="0"/>
        <a:ext cx="4323974" cy="1291212"/>
      </dsp:txXfrm>
    </dsp:sp>
    <dsp:sp modelId="{3F5C63A0-0B2D-4FE6-A10C-AC5E95EA6673}">
      <dsp:nvSpPr>
        <dsp:cNvPr id="0" name=""/>
        <dsp:cNvSpPr/>
      </dsp:nvSpPr>
      <dsp:spPr>
        <a:xfrm>
          <a:off x="2706323" y="634304"/>
          <a:ext cx="785214" cy="61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292F1-71D8-4A5C-BFB1-B8432231201B}">
      <dsp:nvSpPr>
        <dsp:cNvPr id="0" name=""/>
        <dsp:cNvSpPr/>
      </dsp:nvSpPr>
      <dsp:spPr>
        <a:xfrm rot="5400000">
          <a:off x="3546640" y="2836690"/>
          <a:ext cx="641330" cy="7301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2BB6A-D45C-4870-B777-5DBEF67318D9}">
      <dsp:nvSpPr>
        <dsp:cNvPr id="0" name=""/>
        <dsp:cNvSpPr/>
      </dsp:nvSpPr>
      <dsp:spPr>
        <a:xfrm>
          <a:off x="1834332" y="1398300"/>
          <a:ext cx="6132341" cy="13299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</a:t>
          </a: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направлений совместной деятельности и совместное планирование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4332" y="1398300"/>
        <a:ext cx="6132341" cy="1329980"/>
      </dsp:txXfrm>
    </dsp:sp>
    <dsp:sp modelId="{0FFBBA06-CDF2-4A7A-B8D7-2B8A5A39450C}">
      <dsp:nvSpPr>
        <dsp:cNvPr id="0" name=""/>
        <dsp:cNvSpPr/>
      </dsp:nvSpPr>
      <dsp:spPr>
        <a:xfrm>
          <a:off x="5686015" y="1770345"/>
          <a:ext cx="785214" cy="61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EC7E-9DE4-4434-B987-AF37B07F6E19}">
      <dsp:nvSpPr>
        <dsp:cNvPr id="0" name=""/>
        <dsp:cNvSpPr/>
      </dsp:nvSpPr>
      <dsp:spPr>
        <a:xfrm>
          <a:off x="4236774" y="2841648"/>
          <a:ext cx="3980125" cy="12731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организационное обеспечение совместной деятельности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236774" y="2841648"/>
        <a:ext cx="3980125" cy="1273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E0A0C4-7533-4A5A-9FF5-44A3024AC2F3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8E7D6D-F737-423E-8C85-715233ABA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08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A37695-8215-4D9E-8B75-383AA8F07BAF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7"/>
            <a:ext cx="5486400" cy="391674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802812-BB30-40B5-A997-CBD5BD889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101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1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53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534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53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1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57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59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57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14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53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53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812-BB30-40B5-A997-CBD5BD889F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53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0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61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00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605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666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28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670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84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742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475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31C7-710B-4606-86B0-DBB239A7F30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A8BE-6BAB-4A6E-8386-664E4076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35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5800" y="711199"/>
            <a:ext cx="5753100" cy="457201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b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  <a:b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«КАМЕНСКАЯ ШКОЛА»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6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160" y="1993052"/>
            <a:ext cx="5567680" cy="371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304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431800"/>
            <a:ext cx="7391400" cy="53645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СОЦИАЛЬНЫЕ ПАРТНЕРЫ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300" y="1346200"/>
            <a:ext cx="7721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«Каменский детский сад»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МКУ ФСК «Каменский»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«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Инютинская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НШДС»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МБОУ «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Хвощевская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школа»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АО «Каменское»</a:t>
            </a:r>
            <a:endParaRPr lang="ru-RU" sz="2200" dirty="0" smtClean="0"/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ООО «Альтаир»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МБУ ФОК «Победа»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МБУ ДО «Центр внешкольной работы»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МБУ ДО «Межшкольный учебный комбинат»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МБУ ДО «Спартак»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МБУ ДО «Детская музыкальная школа»</a:t>
            </a:r>
          </a:p>
          <a:p>
            <a:pPr lvl="1">
              <a:buFont typeface="Wingdings" pitchFamily="2" charset="2"/>
              <a:buChar char="§"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1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1" y="520700"/>
            <a:ext cx="7442200" cy="812800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ОБЩЕСТВЕННЫЕ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752600"/>
            <a:ext cx="7937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СМИ г. Богородска «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Богородское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ТВ», «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Богородская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газета»;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Музей МВД г.Богородска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Военный комиссариат города Богородска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Центр занятости населения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Богородского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муниципального округа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ГБУ «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Богородская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ЦРБ»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Отдел МВД России по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Богородскому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муниципальному округу Нижегородской области;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Другие общественные организации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311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431800"/>
            <a:ext cx="7391400" cy="53645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ИНФОРМАЦИОННЫЕ  КАНАЛЫ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300" y="1308100"/>
            <a:ext cx="7810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сайт МБОУ «Каменская школа»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сайты социальных партнеров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социальные сети (группы школы и социальных партнеров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ВКонтакте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Facebook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профили в сети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Instagram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каналы на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видеохостинге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Youtube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т.д.)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СМИ (Богородск ТВ; «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Богородская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газета»,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газета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«Школяр»)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образовательные мероприятия (конференции, семинары, форумы и т.д.).</a:t>
            </a:r>
          </a:p>
        </p:txBody>
      </p:sp>
    </p:spTree>
    <p:extLst>
      <p:ext uri="{BB962C8B-B14F-4D97-AF65-F5344CB8AC3E}">
        <p14:creationId xmlns="" xmlns:p14="http://schemas.microsoft.com/office/powerpoint/2010/main" val="36311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00" y="839631"/>
            <a:ext cx="6134100" cy="5146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808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977900"/>
            <a:ext cx="7467600" cy="43053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эффективной системы управления образовательной организации  через вовлечение общественно-деловых объединений, работодателей и родительской общественности в рамках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социального партнерств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4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6700" y="1308100"/>
            <a:ext cx="8713398" cy="1173285"/>
          </a:xfrm>
          <a:noFill/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недостаточная культура удовлетворения запросов участников образовательных отношений </a:t>
            </a:r>
          </a:p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слабое стратегическое мышление руководства, которое приводит к организационной пассивности</a:t>
            </a:r>
          </a:p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недостаточное использование современных методов и технологий управления</a:t>
            </a:r>
          </a:p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низкий уровень взаимодействия  с общественными объединениями и организациями</a:t>
            </a:r>
          </a:p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слабо налаженная связь с социальными партнерами</a:t>
            </a:r>
          </a:p>
          <a:p>
            <a:pPr lvl="8" algn="just">
              <a:buFont typeface="Wingdings" pitchFamily="2" charset="2"/>
              <a:buChar char="ü"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6662" y="3949309"/>
            <a:ext cx="7788047" cy="7737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7000" y="355600"/>
            <a:ext cx="5041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АКТУАЛЬНОСТЬ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020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869" y="368300"/>
            <a:ext cx="5751132" cy="699966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ВЗАИМОДЕЙСТВИЯ ОО И ПАРТНЕРОВ ПО ВОПРОСАМ УПРАВЛЕНИЯ </a:t>
            </a:r>
          </a:p>
          <a:p>
            <a:pPr marL="0" indent="0" algn="r">
              <a:buNone/>
            </a:pPr>
            <a:endParaRPr lang="ru-RU" sz="2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520700" y="1803400"/>
            <a:ext cx="8089900" cy="43053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позиционирование и формирование имиджа ОО в социальной среде</a:t>
            </a:r>
          </a:p>
          <a:p>
            <a:pPr marL="4572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коммуникационных каналов</a:t>
            </a:r>
          </a:p>
          <a:p>
            <a:pPr marL="4572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социально значимые вопросы развития территории ОО: организация спортивно-оздоровительной, культурно-массовой деятельности, волонтерства и др.</a:t>
            </a:r>
          </a:p>
          <a:p>
            <a:pPr marL="4572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участие в социальных проектах социальных партнеров</a:t>
            </a:r>
          </a:p>
          <a:p>
            <a:pPr marL="4572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участие в разработке локальных актов ОО, в том числе документов стратегического планирования</a:t>
            </a:r>
          </a:p>
          <a:p>
            <a:pPr marL="4572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вопросы спонсорской помощи и благотворительности на материально-техническое и финансовое обеспечение обновленных образовательных программ</a:t>
            </a:r>
          </a:p>
          <a:p>
            <a:pPr marL="4572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рассмотрение жалоб и заявлений</a:t>
            </a:r>
          </a:p>
          <a:p>
            <a:pPr marL="4572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принятие решений об исключении обучающихся</a:t>
            </a:r>
          </a:p>
          <a:p>
            <a:pPr marL="4572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внесение учредителю предложений о поощрении работников и руководителя</a:t>
            </a:r>
          </a:p>
          <a:p>
            <a:pPr algn="just"/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3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03200" y="1257300"/>
            <a:ext cx="8318500" cy="1231900"/>
          </a:xfrm>
          <a:noFill/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благоприятной среды для развития обучающихся ОО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эффективных механизмов управления                          ОО на принципах коллегиальности, обеспечение участия социальных партнеров в этом процессе, а также внедрение                     в       ОО управленческих практик социальных партнеров.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454399"/>
            <a:ext cx="71755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ПРИНЦИПЫ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4600" y="596900"/>
            <a:ext cx="61341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КЛЮЧЕВЫЕ НАПРАВЛЕНИЯ</a:t>
            </a:r>
            <a:endParaRPr lang="ru-RU" sz="2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6662" y="3923909"/>
            <a:ext cx="7788047" cy="7737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взаимная заинтересованность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соответствие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деятельности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социального партнера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опыта деятельности) реализуемым в ОО образовательным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программам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а также иным направлениям деятельности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ОО.</a:t>
            </a:r>
          </a:p>
          <a:p>
            <a:pPr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100" y="304800"/>
            <a:ext cx="6870699" cy="533878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НАПРАВЛЕНИЯ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ВЗАИМОДЕЙСТВИЯ КОЛЛЕКТИВА ШКОЛЫ                   И ПАРТНЕРОВ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546100" y="1714500"/>
            <a:ext cx="7988300" cy="42549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обновление содержания  основных и дополнительных программ, с учетом особенностей и потребностей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рганизационно-методическое сопровождение партнерами педагогов, в том числе путем вовлечения в реализацию реальных проектов социальных  партнеров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привлечение социальных  партнеров для проведения тематических мероприятий, включая наставничество в соответствии с Методологией 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профориентационной деятельности, в том числе профессиональных и социальных проб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проведение обучающих мероприятий для педагогических работников на базе организаций социальных  партнеров</a:t>
            </a:r>
          </a:p>
          <a:p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7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469900"/>
            <a:ext cx="7493000" cy="49835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ВОВЛЕЧЕНИЯ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СОЦИАЛЬНЫХ ПАРТНЕРОВ В УПРАВЛЕНИЕ ОО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00705063"/>
              </p:ext>
            </p:extLst>
          </p:nvPr>
        </p:nvGraphicFramePr>
        <p:xfrm>
          <a:off x="431800" y="1752600"/>
          <a:ext cx="82169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311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499" y="533400"/>
            <a:ext cx="7353301" cy="43485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УПРАВЛЕНИЯ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2800" y="2133600"/>
            <a:ext cx="7454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Уровень стратегического управления</a:t>
            </a:r>
          </a:p>
          <a:p>
            <a:pPr lvl="0">
              <a:spcBef>
                <a:spcPct val="0"/>
              </a:spcBef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Уровень тактического управления</a:t>
            </a:r>
          </a:p>
          <a:p>
            <a:pPr lvl="0">
              <a:spcBef>
                <a:spcPct val="0"/>
              </a:spcBef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Уровень оперативного управления</a:t>
            </a:r>
          </a:p>
          <a:p>
            <a:pPr>
              <a:spcBef>
                <a:spcPct val="0"/>
              </a:spcBef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Уровень косвенного управления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6311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431800"/>
            <a:ext cx="7391400" cy="53645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СОВЕТ ШКОЛЫ И СОВЕТ РОДИТЕЛЕЙ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900" y="1066800"/>
            <a:ext cx="7747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Мотивация для педагогов и сотрудников;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Финансовая поддержка для развития школы и повышения рейтинга в районе;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Цикл мероприятий, посвященных международному Дню Матери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Новогодний калейдоскоп мероприятий;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Месячник военно-патриотических мероприятий в рамках Дня защитника отечества;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Цикл мероприятий, посвященный Международному женскому дню;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Дни открытых дверей, творческие гостиные;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Родительский всеобуч;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Публичный доклад;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Программа развития: «От настоящего к  будущему через традиции и инновации»; 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Вечера встречи выпускников юбилейных лет</a:t>
            </a:r>
            <a:endParaRPr lang="ru-RU" sz="2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ru-RU" sz="2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1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531</Words>
  <Application>Microsoft Office PowerPoint</Application>
  <PresentationFormat>Экран (4:3)</PresentationFormat>
  <Paragraphs>97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 общеобразовательное учреждение   «КАМЕНСКАЯ ШКОЛА»</vt:lpstr>
      <vt:lpstr>Создание эффективной системы управления образовательной организации  через вовлечение общественно-деловых объединений, работодателей и родительской общественности в рамках  социального партнерств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 Ольга Викторовна</dc:creator>
  <cp:lastModifiedBy>Пользователь Windows</cp:lastModifiedBy>
  <cp:revision>138</cp:revision>
  <cp:lastPrinted>2020-02-17T13:05:28Z</cp:lastPrinted>
  <dcterms:created xsi:type="dcterms:W3CDTF">2019-11-06T10:13:47Z</dcterms:created>
  <dcterms:modified xsi:type="dcterms:W3CDTF">2021-01-30T07:19:22Z</dcterms:modified>
</cp:coreProperties>
</file>